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66" r:id="rId6"/>
    <p:sldId id="286" r:id="rId7"/>
    <p:sldId id="297" r:id="rId8"/>
    <p:sldId id="29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85" r:id="rId18"/>
  </p:sldIdLst>
  <p:sldSz cx="9906000" cy="6858000" type="A4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08" userDrawn="1">
          <p15:clr>
            <a:srgbClr val="A4A3A4"/>
          </p15:clr>
        </p15:guide>
        <p15:guide id="2" pos="240" userDrawn="1">
          <p15:clr>
            <a:srgbClr val="A4A3A4"/>
          </p15:clr>
        </p15:guide>
        <p15:guide id="3" pos="59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BD57"/>
    <a:srgbClr val="DFCD81"/>
    <a:srgbClr val="000000"/>
    <a:srgbClr val="4D4D4D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38" autoAdjust="0"/>
    <p:restoredTop sz="98492" autoAdjust="0"/>
  </p:normalViewPr>
  <p:slideViewPr>
    <p:cSldViewPr snapToGrid="0" snapToObjects="1" showGuides="1">
      <p:cViewPr varScale="1">
        <p:scale>
          <a:sx n="111" d="100"/>
          <a:sy n="111" d="100"/>
        </p:scale>
        <p:origin x="1686" y="102"/>
      </p:cViewPr>
      <p:guideLst>
        <p:guide orient="horz" pos="4008"/>
        <p:guide pos="240"/>
        <p:guide pos="59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764"/>
    </p:cViewPr>
  </p:sorterViewPr>
  <p:notesViewPr>
    <p:cSldViewPr snapToGrid="0" snapToObjects="1">
      <p:cViewPr varScale="1">
        <p:scale>
          <a:sx n="82" d="100"/>
          <a:sy n="82" d="100"/>
        </p:scale>
        <p:origin x="-268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D8D1D-4B71-4920-93D9-ACB0C7E7201B}" type="datetimeFigureOut">
              <a:rPr lang="en-GB" smtClean="0"/>
              <a:pPr/>
              <a:t>23/03/2017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74B5-B864-4D42-9115-F7272AE071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64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5A6CE-42F9-4E01-AD14-17456ACECB09}" type="datetimeFigureOut">
              <a:rPr lang="en-US" smtClean="0"/>
              <a:pPr/>
              <a:t>23/03/2017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C575A-FA3C-4170-BDE2-E20A38399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8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C575A-FA3C-4170-BDE2-E20A38399392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1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7779600" y="692248"/>
            <a:ext cx="1670400" cy="663993"/>
          </a:xfrm>
          <a:prstGeom prst="rect">
            <a:avLst/>
          </a:prstGeom>
        </p:spPr>
        <p:txBody>
          <a:bodyPr lIns="90000" tIns="90000" rIns="90000" bIns="90000" anchor="ctr"/>
          <a:lstStyle>
            <a:lvl1pPr algn="ctr">
              <a:defRPr sz="1400" b="0" baseline="0">
                <a:solidFill>
                  <a:srgbClr val="80808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Placeholder for client logo</a:t>
            </a:r>
            <a:endParaRPr lang="en-US" dirty="0"/>
          </a:p>
        </p:txBody>
      </p: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5350" y="5821402"/>
            <a:ext cx="42418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1508760"/>
            <a:ext cx="8997696" cy="4590288"/>
          </a:xfrm>
        </p:spPr>
        <p:txBody>
          <a:bodyPr lIns="0" tIns="0" rIns="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508400"/>
            <a:ext cx="8992800" cy="4590000"/>
          </a:xfrm>
          <a:prstGeom prst="rect">
            <a:avLst/>
          </a:prstGeom>
        </p:spPr>
        <p:txBody>
          <a:bodyPr lIns="0" tIns="0" rIns="0" bIns="0"/>
          <a:lstStyle>
            <a:lvl1pPr marL="0" indent="-173038">
              <a:buClr>
                <a:srgbClr val="808080"/>
              </a:buClr>
              <a:buFont typeface="Arial" pitchFamily="34" charset="0"/>
              <a:buChar char="•"/>
              <a:tabLst/>
              <a:defRPr b="0"/>
            </a:lvl1pPr>
            <a:lvl2pPr marL="628650" indent="-228600">
              <a:buFont typeface="Arial" pitchFamily="34" charset="0"/>
              <a:buChar char="–"/>
              <a:defRPr/>
            </a:lvl2pPr>
            <a:lvl3pPr marL="1074738" indent="-228600">
              <a:defRPr/>
            </a:lvl3pPr>
            <a:lvl4pPr marL="1545336" indent="-228600"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5561D0F1-45D5-4D36-A5CB-A6F468EAF9B3}" type="datetimeFigureOut">
              <a:rPr lang="en-GB" smtClean="0"/>
              <a:pPr/>
              <a:t>23/03/2017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8DDEC8EC-0F4B-4CDB-8AC0-556EC31B66C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906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136435509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9" name="think-cell Slide" r:id="rId11" imgW="360" imgH="360" progId="TCLayout.ActiveDocument.1">
                  <p:embed/>
                </p:oleObj>
              </mc:Choice>
              <mc:Fallback>
                <p:oleObj name="think-cell Slide" r:id="rId11" imgW="360" imgH="360" progId="TCLayout.ActiveDocument.1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2000"/>
            <a:ext cx="8992800" cy="831600"/>
          </a:xfrm>
          <a:prstGeom prst="rect">
            <a:avLst/>
          </a:prstGeom>
        </p:spPr>
        <p:txBody>
          <a:bodyPr vert="horz" lIns="0" tIns="45720" rIns="0" bIns="45720" rtlCol="0" anchor="b" anchorCtr="0">
            <a:noAutofit/>
          </a:bodyPr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7" name="FooterSimple"/>
          <p:cNvSpPr/>
          <p:nvPr/>
        </p:nvSpPr>
        <p:spPr>
          <a:xfrm>
            <a:off x="457200" y="6699600"/>
            <a:ext cx="644400" cy="107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l"/>
            <a:r>
              <a:rPr lang="en-US" sz="700" noProof="0" smtClean="0">
                <a:solidFill>
                  <a:srgbClr val="808080"/>
                </a:solidFill>
              </a:rPr>
              <a:t>Kuwait CMA-PTM Introduction to Forum v1.pptx</a:t>
            </a:r>
            <a:endParaRPr lang="en-US" sz="700" noProof="0" dirty="0">
              <a:solidFill>
                <a:srgbClr val="808080"/>
              </a:solidFill>
            </a:endParaRPr>
          </a:p>
        </p:txBody>
      </p:sp>
      <p:sp>
        <p:nvSpPr>
          <p:cNvPr id="8" name="Line 115"/>
          <p:cNvSpPr>
            <a:spLocks noChangeShapeType="1"/>
          </p:cNvSpPr>
          <p:nvPr/>
        </p:nvSpPr>
        <p:spPr bwMode="auto">
          <a:xfrm flipH="1">
            <a:off x="0" y="1003300"/>
            <a:ext cx="990600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ffectLst>
            <a:outerShdw dist="25400" dir="5400000" algn="ctr" rotWithShape="0">
              <a:srgbClr val="0070C0"/>
            </a:outerShdw>
          </a:effectLst>
        </p:spPr>
        <p:txBody>
          <a:bodyPr/>
          <a:lstStyle/>
          <a:p>
            <a:endParaRPr lang="en-US" noProof="0"/>
          </a:p>
        </p:txBody>
      </p:sp>
      <p:sp>
        <p:nvSpPr>
          <p:cNvPr id="10" name="TextBox 9"/>
          <p:cNvSpPr txBox="1"/>
          <p:nvPr/>
        </p:nvSpPr>
        <p:spPr>
          <a:xfrm>
            <a:off x="9259200" y="6674400"/>
            <a:ext cx="190500" cy="127000"/>
          </a:xfrm>
          <a:prstGeom prst="rect">
            <a:avLst/>
          </a:prstGeom>
          <a:noFill/>
          <a:ln/>
          <a:effectLst/>
        </p:spPr>
        <p:txBody>
          <a:bodyPr wrap="none" lIns="0" tIns="0" rIns="0" bIns="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53E389-1311-4796-9190-1F74A8EADEA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sz="900" dirty="0" smtClean="0">
              <a:latin typeface="Arial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08760"/>
            <a:ext cx="8997696" cy="45902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4" r:id="rId4"/>
    <p:sldLayoutId id="2147483655" r:id="rId5"/>
    <p:sldLayoutId id="2147483662" r:id="rId6"/>
    <p:sldLayoutId id="2147483663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ct val="20000"/>
        </a:spcBef>
        <a:buClr>
          <a:srgbClr val="808080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rgbClr val="808080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363" indent="-233362" algn="l" defTabSz="914400" rtl="0" eaLnBrk="1" latinLnBrk="0" hangingPunct="1">
        <a:spcBef>
          <a:spcPct val="20000"/>
        </a:spcBef>
        <a:buClr>
          <a:srgbClr val="808080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988" indent="-230188" algn="l" defTabSz="914400" rtl="0" eaLnBrk="1" latinLnBrk="0" hangingPunct="1">
        <a:spcBef>
          <a:spcPct val="20000"/>
        </a:spcBef>
        <a:buClr>
          <a:srgbClr val="808080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image" Target="../media/image1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3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Picture 3.png"/>
          <p:cNvPicPr>
            <a:picLocks noChangeAspect="1"/>
          </p:cNvPicPr>
          <p:nvPr/>
        </p:nvPicPr>
        <p:blipFill rotWithShape="1">
          <a:blip r:embed="rId8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  <p:sp>
        <p:nvSpPr>
          <p:cNvPr id="4" name="coverslide_title"/>
          <p:cNvSpPr/>
          <p:nvPr/>
        </p:nvSpPr>
        <p:spPr bwMode="auto">
          <a:xfrm>
            <a:off x="1692322" y="1926000"/>
            <a:ext cx="7455278" cy="196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Post-Trade Model Transformation</a:t>
            </a:r>
          </a:p>
        </p:txBody>
      </p:sp>
      <p:sp>
        <p:nvSpPr>
          <p:cNvPr id="5" name="coverslide_date"/>
          <p:cNvSpPr/>
          <p:nvPr/>
        </p:nvSpPr>
        <p:spPr bwMode="auto">
          <a:xfrm>
            <a:off x="1692322" y="4431600"/>
            <a:ext cx="7455278" cy="37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Kuwait City, 26 March 2017</a:t>
            </a:r>
            <a:endParaRPr lang="en-US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C6E00"/>
                </a:solidFill>
              </a:rPr>
              <a:t>Risk management –</a:t>
            </a:r>
            <a:r>
              <a:rPr lang="en-US" dirty="0" smtClean="0"/>
              <a:t> loss allocation framework</a:t>
            </a:r>
            <a:endParaRPr lang="en-US" dirty="0"/>
          </a:p>
        </p:txBody>
      </p:sp>
      <p:sp>
        <p:nvSpPr>
          <p:cNvPr id="20" name="bracket"/>
          <p:cNvSpPr>
            <a:spLocks/>
          </p:cNvSpPr>
          <p:nvPr/>
        </p:nvSpPr>
        <p:spPr bwMode="gray">
          <a:xfrm>
            <a:off x="4224226" y="2442361"/>
            <a:ext cx="225808" cy="1895424"/>
          </a:xfrm>
          <a:prstGeom prst="leftBrace">
            <a:avLst>
              <a:gd name="adj1" fmla="val 32192"/>
              <a:gd name="adj2" fmla="val 50000"/>
            </a:avLst>
          </a:prstGeom>
          <a:noFill/>
          <a:ln w="19050">
            <a:solidFill>
              <a:schemeClr val="bg2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7606" y="2411842"/>
            <a:ext cx="3323984" cy="396024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Defaulting Member's Contribution to Default Fund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3216" y="1919805"/>
            <a:ext cx="2537314" cy="396024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Failing Member's Collateral for Errors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761679" y="3395918"/>
            <a:ext cx="2537314" cy="987618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Non-defaulting Members' contributions to Default Fund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0355" y="2903879"/>
            <a:ext cx="2537314" cy="396024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3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CCP</a:t>
            </a:r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Skin In </a:t>
            </a:r>
          </a:p>
          <a:p>
            <a:pPr algn="ctr"/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Game</a:t>
            </a:r>
          </a:p>
        </p:txBody>
      </p:sp>
      <p:sp>
        <p:nvSpPr>
          <p:cNvPr id="8" name="Rectangle 7"/>
          <p:cNvSpPr/>
          <p:nvPr/>
        </p:nvSpPr>
        <p:spPr>
          <a:xfrm>
            <a:off x="388960" y="1863332"/>
            <a:ext cx="1337050" cy="2533954"/>
          </a:xfrm>
          <a:prstGeom prst="rect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Loss allocation waterfall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960" y="4539084"/>
            <a:ext cx="1337050" cy="942557"/>
          </a:xfrm>
          <a:prstGeom prst="rect">
            <a:avLst/>
          </a:prstGeom>
          <a:solidFill>
            <a:srgbClr val="4D4D4D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Additional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88960" y="4465256"/>
            <a:ext cx="894935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95347" y="1863332"/>
            <a:ext cx="7303647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95347" y="3343521"/>
            <a:ext cx="7303647" cy="170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95347" y="2849706"/>
            <a:ext cx="7303647" cy="1706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95346" y="2350379"/>
            <a:ext cx="7303647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8960" y="5554980"/>
            <a:ext cx="894935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995346" y="5210811"/>
            <a:ext cx="7303647" cy="270830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r>
              <a:rPr lang="en-ZA" sz="13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CCP</a:t>
            </a:r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Regulatory Capital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95346" y="4539084"/>
            <a:ext cx="7303647" cy="580350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r>
              <a:rPr lang="en-ZA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Defaulting Clearing Member's Regulatory Capital</a:t>
            </a:r>
          </a:p>
        </p:txBody>
      </p:sp>
      <p:sp>
        <p:nvSpPr>
          <p:cNvPr id="18" name="ColumnHeader"/>
          <p:cNvSpPr/>
          <p:nvPr/>
        </p:nvSpPr>
        <p:spPr>
          <a:xfrm>
            <a:off x="1995346" y="1305855"/>
            <a:ext cx="2535285" cy="43000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tIns="91440" bIns="91440" anchor="b">
            <a:spAutoFit/>
          </a:bodyPr>
          <a:lstStyle/>
          <a:p>
            <a:pPr algn="ctr">
              <a:buSzPct val="100000"/>
              <a:defRPr/>
            </a:pPr>
            <a:r>
              <a:rPr lang="en-ZA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Failed Settlement</a:t>
            </a:r>
          </a:p>
        </p:txBody>
      </p:sp>
      <p:sp>
        <p:nvSpPr>
          <p:cNvPr id="19" name="ColumnHeader"/>
          <p:cNvSpPr/>
          <p:nvPr/>
        </p:nvSpPr>
        <p:spPr>
          <a:xfrm>
            <a:off x="4697606" y="1305855"/>
            <a:ext cx="4601386" cy="43000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tIns="91440" bIns="91440" anchor="b">
            <a:spAutoFit/>
          </a:bodyPr>
          <a:lstStyle/>
          <a:p>
            <a:pPr algn="ctr">
              <a:buSzPct val="100000"/>
              <a:defRPr/>
            </a:pPr>
            <a:r>
              <a:rPr lang="en-ZA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Default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20629" y="3002789"/>
            <a:ext cx="1684718" cy="581867"/>
          </a:xfrm>
          <a:prstGeom prst="rect">
            <a:avLst/>
          </a:prstGeom>
          <a:solidFill>
            <a:srgbClr val="D8CEB8"/>
          </a:solidFill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3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Designed to cover stress scenarios</a:t>
            </a:r>
          </a:p>
        </p:txBody>
      </p:sp>
      <p:sp>
        <p:nvSpPr>
          <p:cNvPr id="23" name="takeaway_box"/>
          <p:cNvSpPr>
            <a:spLocks noChangeArrowheads="1"/>
          </p:cNvSpPr>
          <p:nvPr/>
        </p:nvSpPr>
        <p:spPr bwMode="gray">
          <a:xfrm>
            <a:off x="1982788" y="5988952"/>
            <a:ext cx="5942012" cy="531812"/>
          </a:xfrm>
          <a:prstGeom prst="rect">
            <a:avLst/>
          </a:prstGeom>
          <a:solidFill>
            <a:srgbClr val="002060"/>
          </a:solidFill>
          <a:ln w="9525" algn="ctr">
            <a:solidFill>
              <a:schemeClr val="tx2"/>
            </a:solidFill>
            <a:miter lim="800000"/>
            <a:headEnd type="none" w="lg" len="lg"/>
            <a:tailEnd type="none" w="lg" len="lg"/>
          </a:ln>
        </p:spPr>
        <p:txBody>
          <a:bodyPr anchor="ctr" anchorCtr="1"/>
          <a:lstStyle/>
          <a:p>
            <a:pPr algn="ctr"/>
            <a:r>
              <a:rPr lang="en-US" sz="16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Clear and transparent rules on formation and management of the default fund</a:t>
            </a:r>
            <a:endParaRPr lang="en-US" sz="16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C6E00"/>
                </a:solidFill>
              </a:rPr>
              <a:t>Settlement model and </a:t>
            </a:r>
            <a:r>
              <a:rPr lang="en-US" dirty="0" smtClean="0">
                <a:solidFill>
                  <a:srgbClr val="DC6E00"/>
                </a:solidFill>
              </a:rPr>
              <a:t>process –</a:t>
            </a:r>
            <a:r>
              <a:rPr lang="en-US" dirty="0" smtClean="0"/>
              <a:t> overview of the 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Settlement on T+3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DvP</a:t>
            </a:r>
            <a:r>
              <a:rPr lang="en-US" dirty="0"/>
              <a:t>, model 2 - </a:t>
            </a:r>
            <a:r>
              <a:rPr lang="en-US" b="0" dirty="0" smtClean="0"/>
              <a:t>gross </a:t>
            </a:r>
            <a:r>
              <a:rPr lang="en-US" b="0" dirty="0"/>
              <a:t>settlement of securities transfers </a:t>
            </a:r>
            <a:r>
              <a:rPr lang="en-US" b="0" dirty="0" smtClean="0"/>
              <a:t>and </a:t>
            </a:r>
            <a:r>
              <a:rPr lang="en-US" b="0" dirty="0"/>
              <a:t>net settlement of </a:t>
            </a:r>
            <a:r>
              <a:rPr lang="en-US" b="0" dirty="0" smtClean="0"/>
              <a:t>funds</a:t>
            </a:r>
          </a:p>
          <a:p>
            <a:endParaRPr lang="en-US" b="0" dirty="0" smtClean="0"/>
          </a:p>
          <a:p>
            <a:endParaRPr lang="en-US" b="0" dirty="0"/>
          </a:p>
          <a:p>
            <a:r>
              <a:rPr lang="en-US" dirty="0" smtClean="0"/>
              <a:t>Central bank money for cash settlement through the </a:t>
            </a:r>
            <a:r>
              <a:rPr lang="en-US" dirty="0" err="1" smtClean="0"/>
              <a:t>RTGS</a:t>
            </a:r>
            <a:r>
              <a:rPr lang="en-US" dirty="0" smtClean="0"/>
              <a:t> system</a:t>
            </a:r>
          </a:p>
          <a:p>
            <a:pPr lvl="1" indent="-230400" fontAlgn="base">
              <a:spcBef>
                <a:spcPts val="384"/>
              </a:spcBef>
              <a:spcAft>
                <a:spcPct val="0"/>
              </a:spcAft>
              <a:buClr>
                <a:srgbClr val="177B57"/>
              </a:buClr>
              <a:buSzPct val="100000"/>
            </a:pPr>
            <a:r>
              <a:rPr lang="en-US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CCP</a:t>
            </a: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to have an account at the </a:t>
            </a:r>
            <a:r>
              <a:rPr lang="en-US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RTGS</a:t>
            </a: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1400" i="1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(if compliant with </a:t>
            </a:r>
            <a:r>
              <a:rPr lang="en-US" sz="1400" i="1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CBK</a:t>
            </a:r>
            <a:r>
              <a:rPr lang="en-US" sz="1400" i="1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operational requirements)</a:t>
            </a:r>
          </a:p>
          <a:p>
            <a:pPr lvl="1" indent="-230400" fontAlgn="base">
              <a:spcBef>
                <a:spcPts val="384"/>
              </a:spcBef>
              <a:spcAft>
                <a:spcPct val="0"/>
              </a:spcAft>
              <a:buClr>
                <a:srgbClr val="177B57"/>
              </a:buClr>
              <a:buSzPct val="100000"/>
            </a:pPr>
            <a:r>
              <a:rPr lang="en-US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GCMs</a:t>
            </a: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and DCMs to have accounts at </a:t>
            </a:r>
            <a:r>
              <a:rPr lang="en-US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RTGS</a:t>
            </a: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1400" i="1" dirty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(if compliant with </a:t>
            </a:r>
            <a:r>
              <a:rPr lang="en-US" sz="1400" i="1" dirty="0" err="1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CBK</a:t>
            </a:r>
            <a:r>
              <a:rPr lang="en-US" sz="1400" i="1" dirty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operational requirements)</a:t>
            </a:r>
            <a:endParaRPr lang="en-US" dirty="0" smtClean="0">
              <a:solidFill>
                <a:srgbClr val="000000"/>
              </a:solidFill>
              <a:effectLst>
                <a:glow>
                  <a:srgbClr val="000000"/>
                </a:glow>
              </a:effectLst>
              <a:latin typeface="Arial" panose="020B0604020202020204" pitchFamily="34" charset="0"/>
            </a:endParaRPr>
          </a:p>
          <a:p>
            <a:pPr lvl="1" indent="-230400" fontAlgn="base">
              <a:spcBef>
                <a:spcPts val="384"/>
              </a:spcBef>
              <a:spcAft>
                <a:spcPct val="0"/>
              </a:spcAft>
              <a:buClr>
                <a:srgbClr val="177B57"/>
              </a:buClr>
              <a:buSzPct val="100000"/>
            </a:pP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DCMs who cannot get an account at </a:t>
            </a:r>
            <a:r>
              <a:rPr lang="en-US" dirty="0" err="1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RTGS</a:t>
            </a: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 can settle through a paying bank</a:t>
            </a:r>
          </a:p>
          <a:p>
            <a:pPr fontAlgn="base">
              <a:spcBef>
                <a:spcPts val="384"/>
              </a:spcBef>
              <a:spcAft>
                <a:spcPct val="0"/>
              </a:spcAft>
            </a:pPr>
            <a:endParaRPr lang="en-US" b="0" dirty="0" smtClean="0"/>
          </a:p>
          <a:p>
            <a:pPr fontAlgn="base">
              <a:spcBef>
                <a:spcPts val="384"/>
              </a:spcBef>
              <a:spcAft>
                <a:spcPct val="0"/>
              </a:spcAft>
            </a:pPr>
            <a:endParaRPr lang="en-US" b="0" dirty="0" smtClean="0"/>
          </a:p>
          <a:p>
            <a:pPr fontAlgn="base">
              <a:spcBef>
                <a:spcPts val="384"/>
              </a:spcBef>
              <a:spcAft>
                <a:spcPct val="0"/>
              </a:spcAft>
            </a:pPr>
            <a:r>
              <a:rPr lang="en-US" dirty="0" smtClean="0"/>
              <a:t>Clearing members and brokers need to ensure full segregation of client accounts</a:t>
            </a:r>
          </a:p>
          <a:p>
            <a:pPr lvl="1" indent="-230400" fontAlgn="base">
              <a:spcBef>
                <a:spcPts val="384"/>
              </a:spcBef>
              <a:spcAft>
                <a:spcPct val="0"/>
              </a:spcAft>
              <a:buClr>
                <a:srgbClr val="177B57"/>
              </a:buClr>
              <a:buSzPct val="100000"/>
            </a:pP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Ensuring non-defaulting clients' funds are not used to cover defaulting clients' obligations</a:t>
            </a:r>
          </a:p>
          <a:p>
            <a:pPr lvl="1" indent="-230400" fontAlgn="base">
              <a:spcBef>
                <a:spcPts val="384"/>
              </a:spcBef>
              <a:spcAft>
                <a:spcPct val="0"/>
              </a:spcAft>
              <a:buClr>
                <a:srgbClr val="177B57"/>
              </a:buClr>
              <a:buSzPct val="100000"/>
            </a:pPr>
            <a:r>
              <a:rPr lang="en-US" dirty="0" smtClean="0">
                <a:solidFill>
                  <a:srgbClr val="000000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</a:rPr>
              <a:t>Regular reporting to CMA on segregation</a:t>
            </a:r>
            <a:endParaRPr lang="en-US" dirty="0">
              <a:solidFill>
                <a:srgbClr val="000000"/>
              </a:solidFill>
              <a:effectLst>
                <a:glow>
                  <a:srgbClr val="000000"/>
                </a:glow>
              </a:effectLst>
              <a:latin typeface="Arial" panose="020B0604020202020204" pitchFamily="34" charset="0"/>
            </a:endParaRPr>
          </a:p>
          <a:p>
            <a:pPr fontAlgn="base">
              <a:spcBef>
                <a:spcPts val="384"/>
              </a:spcBef>
              <a:spcAft>
                <a:spcPct val="0"/>
              </a:spcAft>
            </a:pPr>
            <a:endParaRPr lang="en-US" b="0" dirty="0" smtClean="0"/>
          </a:p>
          <a:p>
            <a:pPr fontAlgn="base">
              <a:spcBef>
                <a:spcPts val="384"/>
              </a:spcBef>
              <a:spcAft>
                <a:spcPct val="0"/>
              </a:spcAft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9409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post-trade model design elements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Investors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12545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Brokers</a:t>
            </a:r>
            <a:endParaRPr lang="en-US" sz="14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7890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Exchange</a:t>
            </a:r>
            <a:endParaRPr lang="en-US" sz="14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3235" y="1863090"/>
            <a:ext cx="3526155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44665" y="2663190"/>
            <a:ext cx="2605336" cy="2176780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Settlement model and process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T+3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DVP</a:t>
            </a:r>
            <a:r>
              <a:rPr lang="en-US" sz="14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, model 2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Central bank money settlement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Segregation of accounts</a:t>
            </a:r>
            <a:endParaRPr lang="en-US" sz="1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44664" y="5234940"/>
            <a:ext cx="2605336" cy="40005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Central Bank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44664" y="1865630"/>
            <a:ext cx="2605336" cy="40005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rgbClr val="000000"/>
                </a:solidFill>
                <a:latin typeface="+mj-lt"/>
                <a:cs typeface="Arial" pitchFamily="34" charset="0"/>
              </a:rPr>
              <a:t>CSD</a:t>
            </a:r>
            <a:endParaRPr lang="en-US" sz="14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2" name="Straight Arrow Connector 11"/>
          <p:cNvCxnSpPr>
            <a:stCxn id="4" idx="3"/>
            <a:endCxn id="5" idx="1"/>
          </p:cNvCxnSpPr>
          <p:nvPr/>
        </p:nvCxnSpPr>
        <p:spPr>
          <a:xfrm>
            <a:off x="1017270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>
            <a:off x="1872615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7" idx="1"/>
          </p:cNvCxnSpPr>
          <p:nvPr/>
        </p:nvCxnSpPr>
        <p:spPr>
          <a:xfrm>
            <a:off x="2727960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8" idx="1"/>
          </p:cNvCxnSpPr>
          <p:nvPr/>
        </p:nvCxnSpPr>
        <p:spPr>
          <a:xfrm>
            <a:off x="6549390" y="3749040"/>
            <a:ext cx="295275" cy="254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0"/>
            <a:endCxn id="10" idx="2"/>
          </p:cNvCxnSpPr>
          <p:nvPr/>
        </p:nvCxnSpPr>
        <p:spPr>
          <a:xfrm flipH="1" flipV="1">
            <a:off x="8147332" y="2265680"/>
            <a:ext cx="1" cy="39751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9" idx="0"/>
          </p:cNvCxnSpPr>
          <p:nvPr/>
        </p:nvCxnSpPr>
        <p:spPr>
          <a:xfrm flipH="1">
            <a:off x="8147332" y="4839970"/>
            <a:ext cx="1" cy="39497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242435" y="1565910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Clearing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7917" y="1565910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Settlement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86735" y="1935479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Market structure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3 post-trade entities defined and to be  licensed (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CCP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SSF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 and 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CSD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)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Qualified 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CCP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 to be setup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86735" y="3155336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r>
              <a:rPr lang="en-US" sz="1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Clearing membership 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model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Three-tiered structure to be adopted (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GCMs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, DCMs and 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NCMs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82272" y="4375193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t" anchorCtr="0"/>
          <a:lstStyle/>
          <a:p>
            <a:r>
              <a:rPr lang="en-US" sz="1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 management 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principles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All market participants responsible </a:t>
            </a:r>
            <a:r>
              <a:rPr lang="en-US" sz="1400" dirty="0" err="1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CCP</a:t>
            </a: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 oversee the risk management</a:t>
            </a:r>
          </a:p>
          <a:p>
            <a:pPr marL="288925" lvl="1" indent="-174625" fontAlgn="base">
              <a:spcBef>
                <a:spcPct val="0"/>
              </a:spcBef>
              <a:spcAft>
                <a:spcPct val="0"/>
              </a:spcAft>
              <a:buClr>
                <a:srgbClr val="177B57"/>
              </a:buClr>
              <a:buSzPct val="100000"/>
              <a:buFontTx/>
              <a:buChar char="•"/>
            </a:pPr>
            <a:r>
              <a:rPr lang="en-US" sz="1400" dirty="0" smtClean="0">
                <a:solidFill>
                  <a:schemeClr val="bg1"/>
                </a:solidFill>
                <a:effectLst>
                  <a:glow>
                    <a:srgbClr val="000000"/>
                  </a:glow>
                </a:effectLst>
                <a:latin typeface="Arial" panose="020B0604020202020204" pitchFamily="34" charset="0"/>
                <a:cs typeface="Arial" pitchFamily="34" charset="0"/>
              </a:rPr>
              <a:t>Clear and well-defined loss allocation framework</a:t>
            </a:r>
            <a:endParaRPr lang="en-US" sz="1400" dirty="0">
              <a:solidFill>
                <a:schemeClr val="bg1"/>
              </a:solidFill>
              <a:effectLst>
                <a:glow>
                  <a:srgbClr val="000000"/>
                </a:glow>
              </a:effectLst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054568" y="2393583"/>
            <a:ext cx="100739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Securities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54568" y="4967895"/>
            <a:ext cx="100739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65052" y="1563039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Trading</a:t>
            </a:r>
          </a:p>
        </p:txBody>
      </p:sp>
    </p:spTree>
    <p:extLst>
      <p:ext uri="{BB962C8B-B14F-4D97-AF65-F5344CB8AC3E}">
        <p14:creationId xmlns:p14="http://schemas.microsoft.com/office/powerpoint/2010/main" val="228548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8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129051" y="696036"/>
            <a:ext cx="7776949" cy="616196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ZA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7403" y="2463032"/>
            <a:ext cx="8420100" cy="1470025"/>
          </a:xfrm>
        </p:spPr>
        <p:txBody>
          <a:bodyPr>
            <a:normAutofit/>
          </a:bodyPr>
          <a:lstStyle/>
          <a:p>
            <a:pPr algn="ctr"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6" cstate="print"/>
          <a:srcRect r="75690"/>
          <a:stretch/>
        </p:blipFill>
        <p:spPr>
          <a:xfrm>
            <a:off x="1" y="0"/>
            <a:ext cx="2408182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objectives of the new post-trade model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57199" y="1892808"/>
            <a:ext cx="3980689" cy="295351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363" indent="-233362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8988" indent="-230188" algn="l" defTabSz="914400" rtl="0" eaLnBrk="1" latinLnBrk="0" hangingPunct="1">
              <a:spcBef>
                <a:spcPct val="20000"/>
              </a:spcBef>
              <a:buClr>
                <a:srgbClr val="808080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current post-trade mechanisms do not provide a satisfactory platform for market development and introducing new/ more sophisticated products</a:t>
            </a:r>
          </a:p>
          <a:p>
            <a:endParaRPr lang="en-US" dirty="0" smtClean="0"/>
          </a:p>
          <a:p>
            <a:r>
              <a:rPr lang="en-US" dirty="0" smtClean="0"/>
              <a:t>Kuwait has an urgent need to raise the status of the securities market from “Frontier” to “Emerging”</a:t>
            </a:r>
          </a:p>
          <a:p>
            <a:endParaRPr lang="en-US" dirty="0" smtClean="0"/>
          </a:p>
          <a:p>
            <a:r>
              <a:rPr lang="en-US" dirty="0" smtClean="0"/>
              <a:t>CMA is applying for IOSCO membership and a new post-trade model is needed to meet the BIS/IOSCO </a:t>
            </a:r>
            <a:r>
              <a:rPr lang="en-US" dirty="0" err="1" smtClean="0"/>
              <a:t>PFMI</a:t>
            </a:r>
            <a:r>
              <a:rPr lang="en-US" dirty="0" smtClean="0"/>
              <a:t> Principles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lowTriangle"/>
          <p:cNvSpPr>
            <a:spLocks noChangeArrowheads="1"/>
          </p:cNvSpPr>
          <p:nvPr/>
        </p:nvSpPr>
        <p:spPr bwMode="gray">
          <a:xfrm rot="5400000">
            <a:off x="3576193" y="3513328"/>
            <a:ext cx="2753614" cy="2667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ColumnContent"/>
          <p:cNvSpPr>
            <a:spLocks noChangeArrowheads="1"/>
          </p:cNvSpPr>
          <p:nvPr/>
        </p:nvSpPr>
        <p:spPr bwMode="gray">
          <a:xfrm>
            <a:off x="5337810" y="1892808"/>
            <a:ext cx="4112189" cy="4165092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tIns="91440" bIns="91440"/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Ensure compliance with international standards </a:t>
            </a:r>
          </a:p>
          <a:p>
            <a:pPr>
              <a:spcAft>
                <a:spcPts val="600"/>
              </a:spcAft>
            </a:pPr>
            <a:endParaRPr lang="en-US" sz="16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Ensure alignment with leading international practices</a:t>
            </a:r>
          </a:p>
          <a:p>
            <a:pPr>
              <a:spcAft>
                <a:spcPts val="600"/>
              </a:spcAft>
            </a:pPr>
            <a:endParaRPr lang="en-US" sz="16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Facilitate development of capital markets as a key enabler of Kuwait's economic development</a:t>
            </a:r>
          </a:p>
          <a:p>
            <a:pPr>
              <a:spcAft>
                <a:spcPts val="600"/>
              </a:spcAft>
            </a:pPr>
            <a:endParaRPr lang="en-US" sz="16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Drive financial attractiveness for potential infrastructure owners and traders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57199" y="1383903"/>
            <a:ext cx="3980689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91440" rIns="0" bIns="91440" anchor="b">
            <a:spAutoFit/>
          </a:bodyPr>
          <a:lstStyle>
            <a:defPPr>
              <a:defRPr lang="en-US"/>
            </a:defPPr>
            <a:lvl1pPr algn="ctr">
              <a:defRPr sz="1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1400" dirty="0" smtClean="0"/>
              <a:t>Project background</a:t>
            </a:r>
            <a:endParaRPr lang="en-US" sz="14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337810" y="1383903"/>
            <a:ext cx="4112189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91440" rIns="0" bIns="91440" anchor="b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62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multi-year journey to upgrade the post-trade model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1565910"/>
            <a:ext cx="8893834" cy="3893640"/>
            <a:chOff x="457200" y="1565910"/>
            <a:chExt cx="7178386" cy="3893640"/>
          </a:xfrm>
        </p:grpSpPr>
        <p:sp>
          <p:nvSpPr>
            <p:cNvPr id="4" name="ValueChainStarter"/>
            <p:cNvSpPr>
              <a:spLocks noChangeArrowheads="1"/>
            </p:cNvSpPr>
            <p:nvPr/>
          </p:nvSpPr>
          <p:spPr bwMode="gray">
            <a:xfrm>
              <a:off x="457201" y="1565910"/>
              <a:ext cx="2511967" cy="761365"/>
            </a:xfrm>
            <a:prstGeom prst="homePlate">
              <a:avLst>
                <a:gd name="adj" fmla="val 28961"/>
              </a:avLst>
            </a:prstGeom>
            <a:solidFill>
              <a:srgbClr val="00206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182880" tIns="91440" bIns="91440" anchor="ctr"/>
            <a:lstStyle/>
            <a:p>
              <a:pPr algn="ctr" eaLnBrk="0" hangingPunct="0"/>
              <a:r>
                <a:rPr lang="en-US" sz="1400" b="1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Review of post-trade rules and regulations </a:t>
              </a:r>
              <a:endParaRPr lang="en-US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ValueChainHeader"/>
            <p:cNvSpPr>
              <a:spLocks noChangeArrowheads="1"/>
            </p:cNvSpPr>
            <p:nvPr/>
          </p:nvSpPr>
          <p:spPr bwMode="gray">
            <a:xfrm>
              <a:off x="2818130" y="1565910"/>
              <a:ext cx="2510698" cy="761365"/>
            </a:xfrm>
            <a:prstGeom prst="chevron">
              <a:avLst>
                <a:gd name="adj" fmla="val 28646"/>
              </a:avLst>
            </a:prstGeom>
            <a:solidFill>
              <a:srgbClr val="00206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182880" tIns="91440" bIns="91440" anchor="ctr"/>
            <a:lstStyle/>
            <a:p>
              <a:pPr algn="ctr" eaLnBrk="0" hangingPunct="0"/>
              <a:r>
                <a:rPr lang="en-US" sz="1400" b="1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Interim post-trade model phase 1</a:t>
              </a:r>
              <a:endParaRPr lang="en-US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ColumnContent"/>
            <p:cNvSpPr>
              <a:spLocks noChangeArrowheads="1"/>
            </p:cNvSpPr>
            <p:nvPr/>
          </p:nvSpPr>
          <p:spPr bwMode="gray">
            <a:xfrm>
              <a:off x="457200" y="2418715"/>
              <a:ext cx="2274570" cy="2576195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>
                <a:buClr>
                  <a:srgbClr val="177B57"/>
                </a:buClr>
              </a:pPr>
              <a:r>
                <a:rPr lang="en-US" sz="13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Comprehensive review of post-trade rules and regulations against international standards and best practices</a:t>
              </a:r>
            </a:p>
          </p:txBody>
        </p:sp>
        <p:sp>
          <p:nvSpPr>
            <p:cNvPr id="8" name="TextColumnContent"/>
            <p:cNvSpPr>
              <a:spLocks noChangeArrowheads="1"/>
            </p:cNvSpPr>
            <p:nvPr/>
          </p:nvSpPr>
          <p:spPr bwMode="gray">
            <a:xfrm>
              <a:off x="2818130" y="2418715"/>
              <a:ext cx="2274569" cy="2576195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T+3 settlement cycle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International style C.A timetable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Custodian trade rejection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Introducing collateral to cover trade failures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Introduction of stock lending and borrowing for market makers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12800" y="4812694"/>
              <a:ext cx="1565910" cy="3664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DC6E00"/>
                  </a:solidFill>
                  <a:latin typeface="Arial" pitchFamily="34" charset="0"/>
                  <a:cs typeface="Arial" pitchFamily="34" charset="0"/>
                </a:rPr>
                <a:t>Completed in 2014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173730" y="4723794"/>
              <a:ext cx="1565910" cy="73575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DC6E00"/>
                  </a:solidFill>
                  <a:latin typeface="Arial" pitchFamily="34" charset="0"/>
                  <a:cs typeface="Arial" pitchFamily="34" charset="0"/>
                </a:rPr>
                <a:t>Expected completion in Q2 2017</a:t>
              </a:r>
            </a:p>
          </p:txBody>
        </p:sp>
        <p:sp>
          <p:nvSpPr>
            <p:cNvPr id="22" name="ValueChainHeader"/>
            <p:cNvSpPr>
              <a:spLocks noChangeArrowheads="1"/>
            </p:cNvSpPr>
            <p:nvPr/>
          </p:nvSpPr>
          <p:spPr bwMode="gray">
            <a:xfrm>
              <a:off x="5204765" y="1588920"/>
              <a:ext cx="2430821" cy="761365"/>
            </a:xfrm>
            <a:prstGeom prst="chevron">
              <a:avLst>
                <a:gd name="adj" fmla="val 28646"/>
              </a:avLst>
            </a:prstGeom>
            <a:solidFill>
              <a:srgbClr val="00206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182880" tIns="91440" bIns="91440" anchor="ctr"/>
            <a:lstStyle/>
            <a:p>
              <a:pPr algn="ctr" eaLnBrk="0" hangingPunct="0"/>
              <a:r>
                <a:rPr lang="en-US" sz="1400" b="1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Interim post-trade model phase 2</a:t>
              </a:r>
              <a:endParaRPr lang="en-US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ColumnContent"/>
            <p:cNvSpPr>
              <a:spLocks noChangeArrowheads="1"/>
            </p:cNvSpPr>
            <p:nvPr/>
          </p:nvSpPr>
          <p:spPr bwMode="gray">
            <a:xfrm>
              <a:off x="5204765" y="2441725"/>
              <a:ext cx="2274569" cy="2576195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Achieve true DvP with a buy-in board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Qualified brokers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Settle cash side of transactions through commercial banks</a:t>
              </a:r>
            </a:p>
            <a:p>
              <a:pPr marL="288925" lvl="1" indent="-174625" fontAlgn="base">
                <a:lnSpc>
                  <a:spcPts val="2000"/>
                </a:lnSpc>
                <a:buClr>
                  <a:srgbClr val="177B57"/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n-US" sz="13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Segregation of sub-accounts within omnibus accounts</a:t>
              </a:r>
              <a:endParaRPr 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endParaRPr>
            </a:p>
            <a:p>
              <a:pPr>
                <a:buClr>
                  <a:srgbClr val="177B57"/>
                </a:buClr>
              </a:pPr>
              <a:endParaRPr 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68992" y="4720920"/>
              <a:ext cx="1565910" cy="5510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dirty="0">
                  <a:solidFill>
                    <a:srgbClr val="DC6E00"/>
                  </a:solidFill>
                  <a:latin typeface="Arial" pitchFamily="34" charset="0"/>
                  <a:cs typeface="Arial" pitchFamily="34" charset="0"/>
                </a:rPr>
                <a:t>Expected completion in Q1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509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multi-year journey to upgrade the post-trade model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81487" y="1565909"/>
            <a:ext cx="8471139" cy="4024007"/>
            <a:chOff x="940275" y="1565909"/>
            <a:chExt cx="7824171" cy="4024007"/>
          </a:xfrm>
        </p:grpSpPr>
        <p:sp>
          <p:nvSpPr>
            <p:cNvPr id="38" name="ValueChainHeader"/>
            <p:cNvSpPr>
              <a:spLocks noChangeArrowheads="1"/>
            </p:cNvSpPr>
            <p:nvPr/>
          </p:nvSpPr>
          <p:spPr bwMode="gray">
            <a:xfrm flipH="1">
              <a:off x="940278" y="1565909"/>
              <a:ext cx="7824167" cy="365760"/>
            </a:xfrm>
            <a:prstGeom prst="parallelogram">
              <a:avLst>
                <a:gd name="adj" fmla="val 53772"/>
              </a:avLst>
            </a:prstGeom>
            <a:solidFill>
              <a:srgbClr val="00206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182880" tIns="91440" bIns="91440" anchor="ctr"/>
            <a:lstStyle/>
            <a:p>
              <a:pPr algn="ctr" eaLnBrk="0" hangingPunct="0"/>
              <a:r>
                <a:rPr lang="en-US" sz="1400" b="1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Final post-trade model</a:t>
              </a:r>
              <a:endParaRPr lang="en-US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ValueChainHeader"/>
            <p:cNvSpPr>
              <a:spLocks noChangeArrowheads="1"/>
            </p:cNvSpPr>
            <p:nvPr/>
          </p:nvSpPr>
          <p:spPr bwMode="gray">
            <a:xfrm>
              <a:off x="940275" y="1931669"/>
              <a:ext cx="7824171" cy="392431"/>
            </a:xfrm>
            <a:prstGeom prst="parallelogram">
              <a:avLst>
                <a:gd name="adj" fmla="val 53827"/>
              </a:avLst>
            </a:prstGeom>
            <a:solidFill>
              <a:srgbClr val="00206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182880" tIns="91440" bIns="91440" anchor="ctr"/>
            <a:lstStyle/>
            <a:p>
              <a:pPr algn="ctr" eaLnBrk="0" hangingPunct="0"/>
              <a:endParaRPr lang="en-US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ColumnContent"/>
            <p:cNvSpPr>
              <a:spLocks noChangeArrowheads="1"/>
            </p:cNvSpPr>
            <p:nvPr/>
          </p:nvSpPr>
          <p:spPr bwMode="gray">
            <a:xfrm>
              <a:off x="940275" y="2462874"/>
              <a:ext cx="2464504" cy="2809779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>
                <a:buClr>
                  <a:srgbClr val="177B57"/>
                </a:buClr>
              </a:pPr>
              <a:endParaRPr lang="en-US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buClr>
                  <a:srgbClr val="177B57"/>
                </a:buClr>
              </a:pPr>
              <a:r>
                <a:rPr lang="en-US" sz="13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Design </a:t>
              </a:r>
              <a:r>
                <a:rPr lang="en-US" sz="13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of final post-trade model including market structure, risk </a:t>
              </a:r>
              <a:r>
                <a:rPr lang="en-US" sz="13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management </a:t>
              </a:r>
              <a:r>
                <a:rPr lang="en-US" sz="13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and central bank money</a:t>
              </a:r>
            </a:p>
          </p:txBody>
        </p:sp>
        <p:sp>
          <p:nvSpPr>
            <p:cNvPr id="20" name="TextColumnContent"/>
            <p:cNvSpPr>
              <a:spLocks noChangeArrowheads="1"/>
            </p:cNvSpPr>
            <p:nvPr/>
          </p:nvSpPr>
          <p:spPr bwMode="gray">
            <a:xfrm>
              <a:off x="3562760" y="2462874"/>
              <a:ext cx="2464504" cy="2809779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>
                <a:buClr>
                  <a:srgbClr val="177B57"/>
                </a:buClr>
              </a:pPr>
              <a:endParaRPr lang="en-US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buClr>
                  <a:srgbClr val="177B57"/>
                </a:buClr>
              </a:pPr>
              <a:r>
                <a:rPr lang="en-US" sz="13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Market consultation of the model with potential infrastructure operators, clearing members and central bank</a:t>
              </a:r>
              <a:endPara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ColumnContent"/>
            <p:cNvSpPr>
              <a:spLocks noChangeArrowheads="1"/>
            </p:cNvSpPr>
            <p:nvPr/>
          </p:nvSpPr>
          <p:spPr bwMode="gray">
            <a:xfrm>
              <a:off x="6185244" y="2462874"/>
              <a:ext cx="2464504" cy="2809779"/>
            </a:xfrm>
            <a:prstGeom prst="rect">
              <a:avLst/>
            </a:prstGeom>
            <a:noFill/>
            <a:ln w="9525" algn="ctr">
              <a:solidFill>
                <a:srgbClr val="79A2B3"/>
              </a:solidFill>
              <a:miter lim="800000"/>
              <a:headEnd/>
              <a:tailEnd/>
            </a:ln>
          </p:spPr>
          <p:txBody>
            <a:bodyPr tIns="91440" bIns="91440"/>
            <a:lstStyle/>
            <a:p>
              <a:pPr>
                <a:buClr>
                  <a:srgbClr val="177B57"/>
                </a:buClr>
              </a:pPr>
              <a:endParaRPr lang="en-US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buClr>
                  <a:srgbClr val="177B57"/>
                </a:buClr>
              </a:pPr>
              <a:r>
                <a:rPr lang="en-US" sz="13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Implementing the final model in partnership with eligible market participants with new roles as per the model</a:t>
              </a:r>
              <a:endPara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3507464" y="1931669"/>
              <a:ext cx="390566" cy="42281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6147502" y="1931669"/>
              <a:ext cx="390566" cy="42281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1665353" y="2039333"/>
              <a:ext cx="1558746" cy="20141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Design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940275" y="1942373"/>
              <a:ext cx="7824159" cy="36933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Market</a:t>
              </a:r>
            </a:p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Consultation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325672" y="2039333"/>
              <a:ext cx="2408333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Implementation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080703" y="5084434"/>
              <a:ext cx="2168559" cy="39964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C41300"/>
                  </a:solidFill>
                  <a:latin typeface="Arial" pitchFamily="34" charset="0"/>
                  <a:cs typeface="Arial" pitchFamily="34" charset="0"/>
                </a:rPr>
                <a:t>Finalized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703187" y="4988859"/>
              <a:ext cx="2168559" cy="60105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DC6E00"/>
                  </a:solidFill>
                  <a:latin typeface="Arial" pitchFamily="34" charset="0"/>
                  <a:cs typeface="Arial" pitchFamily="34" charset="0"/>
                </a:rPr>
                <a:t>Expected in Q2 2017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325672" y="4988859"/>
              <a:ext cx="2168559" cy="60105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DC6E00"/>
                  </a:solidFill>
                  <a:latin typeface="Arial" pitchFamily="34" charset="0"/>
                  <a:cs typeface="Arial" pitchFamily="34" charset="0"/>
                </a:rPr>
                <a:t>Expected by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885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post-trade model design elements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Investors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12545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Brokers</a:t>
            </a:r>
            <a:endParaRPr lang="en-US" sz="14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7890" y="1863090"/>
            <a:ext cx="560070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Exchange</a:t>
            </a:r>
            <a:endParaRPr lang="en-US" sz="14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3235" y="1863090"/>
            <a:ext cx="3526155" cy="377190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44665" y="2663190"/>
            <a:ext cx="2605336" cy="2176780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Settlement model and process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6844664" y="5234940"/>
            <a:ext cx="2605336" cy="40005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Central Bank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44664" y="1865630"/>
            <a:ext cx="2605336" cy="400050"/>
          </a:xfrm>
          <a:prstGeom prst="rect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rgbClr val="000000"/>
                </a:solidFill>
                <a:latin typeface="+mj-lt"/>
                <a:cs typeface="Arial" pitchFamily="34" charset="0"/>
              </a:rPr>
              <a:t>CSD</a:t>
            </a:r>
            <a:endParaRPr lang="en-US" sz="14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2" name="Straight Arrow Connector 11"/>
          <p:cNvCxnSpPr>
            <a:stCxn id="4" idx="3"/>
            <a:endCxn id="5" idx="1"/>
          </p:cNvCxnSpPr>
          <p:nvPr/>
        </p:nvCxnSpPr>
        <p:spPr>
          <a:xfrm>
            <a:off x="1017270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>
            <a:off x="1872615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7" idx="1"/>
          </p:cNvCxnSpPr>
          <p:nvPr/>
        </p:nvCxnSpPr>
        <p:spPr>
          <a:xfrm>
            <a:off x="2727960" y="3749040"/>
            <a:ext cx="295275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8" idx="1"/>
          </p:cNvCxnSpPr>
          <p:nvPr/>
        </p:nvCxnSpPr>
        <p:spPr>
          <a:xfrm>
            <a:off x="6549390" y="3749040"/>
            <a:ext cx="295275" cy="254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0"/>
            <a:endCxn id="10" idx="2"/>
          </p:cNvCxnSpPr>
          <p:nvPr/>
        </p:nvCxnSpPr>
        <p:spPr>
          <a:xfrm flipH="1" flipV="1">
            <a:off x="8147332" y="2265680"/>
            <a:ext cx="1" cy="39751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9" idx="0"/>
          </p:cNvCxnSpPr>
          <p:nvPr/>
        </p:nvCxnSpPr>
        <p:spPr>
          <a:xfrm flipH="1">
            <a:off x="8147332" y="4839970"/>
            <a:ext cx="1" cy="39497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242435" y="1565910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Clearing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7917" y="1565910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Settlement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86735" y="1935479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Market structure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86735" y="3155336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Clearing membership model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82272" y="4375193"/>
            <a:ext cx="3399155" cy="11797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Risk management principles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54568" y="2393583"/>
            <a:ext cx="100739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Securities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54568" y="4967895"/>
            <a:ext cx="100739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65052" y="1563039"/>
            <a:ext cx="107883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Trading</a:t>
            </a:r>
          </a:p>
        </p:txBody>
      </p:sp>
    </p:spTree>
    <p:extLst>
      <p:ext uri="{BB962C8B-B14F-4D97-AF65-F5344CB8AC3E}">
        <p14:creationId xmlns:p14="http://schemas.microsoft.com/office/powerpoint/2010/main" val="20664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C6E00"/>
                </a:solidFill>
              </a:rPr>
              <a:t>Market structure –</a:t>
            </a:r>
            <a:r>
              <a:rPr lang="en-US" dirty="0" smtClean="0"/>
              <a:t> three post-trade infrastructure entities to be licensed</a:t>
            </a:r>
            <a:endParaRPr lang="en-US" dirty="0"/>
          </a:p>
        </p:txBody>
      </p:sp>
      <p:sp>
        <p:nvSpPr>
          <p:cNvPr id="4" name="BoxHeader"/>
          <p:cNvSpPr>
            <a:spLocks noChangeArrowheads="1"/>
          </p:cNvSpPr>
          <p:nvPr/>
        </p:nvSpPr>
        <p:spPr bwMode="gray">
          <a:xfrm>
            <a:off x="455613" y="1508125"/>
            <a:ext cx="1755775" cy="1225550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CCP</a:t>
            </a:r>
            <a:endParaRPr lang="en-US" sz="1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BoxContent"/>
          <p:cNvSpPr>
            <a:spLocks noChangeArrowheads="1"/>
          </p:cNvSpPr>
          <p:nvPr/>
        </p:nvSpPr>
        <p:spPr bwMode="gray">
          <a:xfrm>
            <a:off x="2211388" y="1508125"/>
            <a:ext cx="7239000" cy="12255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</p:spPr>
        <p:txBody>
          <a:bodyPr tIns="91440" bIns="91440"/>
          <a:lstStyle/>
          <a:p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Central counterparty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Acts as counterparty to each side of every trade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Responsible for overall risk management and default management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BoxHeader"/>
          <p:cNvSpPr>
            <a:spLocks noChangeArrowheads="1"/>
          </p:cNvSpPr>
          <p:nvPr/>
        </p:nvSpPr>
        <p:spPr bwMode="gray">
          <a:xfrm>
            <a:off x="455613" y="2960688"/>
            <a:ext cx="1755775" cy="1225550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SSF</a:t>
            </a:r>
            <a:endParaRPr lang="en-US" sz="1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BoxContent"/>
          <p:cNvSpPr>
            <a:spLocks noChangeArrowheads="1"/>
          </p:cNvSpPr>
          <p:nvPr/>
        </p:nvSpPr>
        <p:spPr bwMode="gray">
          <a:xfrm>
            <a:off x="2211388" y="2960688"/>
            <a:ext cx="7239000" cy="12255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</p:spPr>
        <p:txBody>
          <a:bodyPr tIns="91440" bIns="91440"/>
          <a:lstStyle/>
          <a:p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Securities settlement facility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Manages the operational aspects of the clearing and settlement process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charge of managing settlement instructions</a:t>
            </a:r>
          </a:p>
        </p:txBody>
      </p:sp>
      <p:sp>
        <p:nvSpPr>
          <p:cNvPr id="8" name="BoxHeader"/>
          <p:cNvSpPr>
            <a:spLocks noChangeArrowheads="1"/>
          </p:cNvSpPr>
          <p:nvPr/>
        </p:nvSpPr>
        <p:spPr bwMode="gray">
          <a:xfrm>
            <a:off x="455613" y="4414838"/>
            <a:ext cx="1755775" cy="1225550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CSD</a:t>
            </a:r>
            <a:endParaRPr lang="en-US" sz="1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BoxContent"/>
          <p:cNvSpPr>
            <a:spLocks noChangeArrowheads="1"/>
          </p:cNvSpPr>
          <p:nvPr/>
        </p:nvSpPr>
        <p:spPr bwMode="gray">
          <a:xfrm>
            <a:off x="2211388" y="4414838"/>
            <a:ext cx="7239000" cy="12255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</p:spPr>
        <p:txBody>
          <a:bodyPr tIns="91440" bIns="91440"/>
          <a:lstStyle/>
          <a:p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Central securities depository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Depository of immobilized and dematerialized securities for transfer by book entry</a:t>
            </a:r>
          </a:p>
          <a:p>
            <a:pPr marL="288925" lvl="1" indent="-174625">
              <a:buClr>
                <a:srgbClr val="177B57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Also acts as the companies' registrar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C6E00"/>
                </a:solidFill>
              </a:rPr>
              <a:t>Market structure –</a:t>
            </a:r>
            <a:r>
              <a:rPr lang="en-US" dirty="0"/>
              <a:t> </a:t>
            </a:r>
            <a:r>
              <a:rPr lang="en-US" dirty="0" smtClean="0"/>
              <a:t>CMA and CBK will work together for a “Qualified CCP"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043" y="1862234"/>
            <a:ext cx="1628084" cy="1737360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Description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274865" y="1336642"/>
            <a:ext cx="3383280" cy="39719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91439" tIns="89999" rIns="91439" bIns="89999" anchor="b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Qualified </a:t>
            </a:r>
            <a:r>
              <a:rPr lang="en-US" dirty="0" err="1" smtClean="0"/>
              <a:t>CCP</a:t>
            </a:r>
            <a:endParaRPr lang="en-US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222377" y="1336642"/>
            <a:ext cx="3383279" cy="39719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91439" tIns="89999" rIns="91439" bIns="89999" anchor="b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Non-qualified </a:t>
            </a:r>
            <a:r>
              <a:rPr lang="en-US" dirty="0" err="1" smtClean="0"/>
              <a:t>CCP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97153" y="1851083"/>
            <a:ext cx="3383280" cy="1737360"/>
          </a:xfrm>
          <a:prstGeom prst="rect">
            <a:avLst/>
          </a:prstGeom>
          <a:noFill/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marL="114300" lvl="1" algn="ctr" fontAlgn="base">
              <a:spcAft>
                <a:spcPts val="600"/>
              </a:spcAft>
              <a:buClr>
                <a:srgbClr val="002060"/>
              </a:buClr>
              <a:buSzPct val="100000"/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 pitchFamily="34" charset="0"/>
              </a:rPr>
              <a:t>A CCP operating in alignment with rules and regulations in line with IOSCO Principles for FMI</a:t>
            </a:r>
          </a:p>
        </p:txBody>
      </p:sp>
      <p:sp>
        <p:nvSpPr>
          <p:cNvPr id="8" name="Rectangle 7"/>
          <p:cNvSpPr/>
          <p:nvPr/>
        </p:nvSpPr>
        <p:spPr>
          <a:xfrm>
            <a:off x="6222377" y="1851083"/>
            <a:ext cx="3383279" cy="1737360"/>
          </a:xfrm>
          <a:prstGeom prst="rect">
            <a:avLst/>
          </a:prstGeom>
          <a:noFill/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fontAlgn="base">
              <a:buClr>
                <a:srgbClr val="000000"/>
              </a:buClr>
              <a:buSzPct val="100000"/>
              <a:buFont typeface=""/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 pitchFamily="34" charset="0"/>
              </a:rPr>
              <a:t>CCPs which are not qualified based on the requirements for "Qualified CCP"</a:t>
            </a:r>
          </a:p>
        </p:txBody>
      </p:sp>
      <p:sp>
        <p:nvSpPr>
          <p:cNvPr id="9" name="Rectangle 8"/>
          <p:cNvSpPr/>
          <p:nvPr/>
        </p:nvSpPr>
        <p:spPr>
          <a:xfrm>
            <a:off x="981302" y="3724494"/>
            <a:ext cx="1097280" cy="822960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Trading exposure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1302" y="4679031"/>
            <a:ext cx="1097280" cy="822960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Collateral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81302" y="5633568"/>
            <a:ext cx="1097280" cy="822960"/>
          </a:xfrm>
          <a:prstGeom prst="rect">
            <a:avLst/>
          </a:prstGeom>
          <a:solidFill>
            <a:srgbClr val="ACC6D0"/>
          </a:solidFill>
          <a:ln w="9525">
            <a:solidFill>
              <a:srgbClr val="ACC6D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Default fund exposure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2594" y="3713328"/>
            <a:ext cx="457200" cy="2743200"/>
          </a:xfrm>
          <a:prstGeom prst="rect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Risk weight based on BIS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9502" y="3657585"/>
            <a:ext cx="9235440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92458" y="4616594"/>
            <a:ext cx="8686800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2458" y="5575603"/>
            <a:ext cx="8686800" cy="0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484067" y="3907374"/>
            <a:ext cx="3009453" cy="457200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2%</a:t>
            </a:r>
          </a:p>
        </p:txBody>
      </p:sp>
      <p:sp>
        <p:nvSpPr>
          <p:cNvPr id="17" name="Oval 16"/>
          <p:cNvSpPr/>
          <p:nvPr/>
        </p:nvSpPr>
        <p:spPr>
          <a:xfrm>
            <a:off x="2484067" y="4861911"/>
            <a:ext cx="3009453" cy="457200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2 - 4%</a:t>
            </a:r>
          </a:p>
        </p:txBody>
      </p:sp>
      <p:sp>
        <p:nvSpPr>
          <p:cNvPr id="18" name="Oval 17"/>
          <p:cNvSpPr/>
          <p:nvPr/>
        </p:nvSpPr>
        <p:spPr>
          <a:xfrm>
            <a:off x="6409290" y="5816448"/>
            <a:ext cx="3009453" cy="457200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1250%</a:t>
            </a:r>
          </a:p>
        </p:txBody>
      </p:sp>
      <p:sp>
        <p:nvSpPr>
          <p:cNvPr id="19" name="Oval 18"/>
          <p:cNvSpPr/>
          <p:nvPr/>
        </p:nvSpPr>
        <p:spPr>
          <a:xfrm>
            <a:off x="6409290" y="3885065"/>
            <a:ext cx="3009453" cy="501819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20% - 150%</a:t>
            </a:r>
          </a:p>
        </p:txBody>
      </p:sp>
      <p:sp>
        <p:nvSpPr>
          <p:cNvPr id="20" name="Oval 19"/>
          <p:cNvSpPr/>
          <p:nvPr/>
        </p:nvSpPr>
        <p:spPr>
          <a:xfrm>
            <a:off x="2484067" y="5816448"/>
            <a:ext cx="3009453" cy="457200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Variable; min. 2% of prefunded  contribution</a:t>
            </a:r>
          </a:p>
        </p:txBody>
      </p:sp>
      <p:sp>
        <p:nvSpPr>
          <p:cNvPr id="21" name="Oval 20"/>
          <p:cNvSpPr/>
          <p:nvPr/>
        </p:nvSpPr>
        <p:spPr>
          <a:xfrm>
            <a:off x="6409290" y="4861911"/>
            <a:ext cx="3009453" cy="457200"/>
          </a:xfrm>
          <a:prstGeom prst="ellipse">
            <a:avLst/>
          </a:prstGeom>
          <a:solidFill>
            <a:srgbClr val="D2E0E6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Variable depending where the collateral is held</a:t>
            </a:r>
            <a:endPara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88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C6E00"/>
                </a:solidFill>
              </a:rPr>
              <a:t>Clearing membership model </a:t>
            </a:r>
            <a:r>
              <a:rPr lang="en-US" dirty="0">
                <a:solidFill>
                  <a:srgbClr val="DC6E00"/>
                </a:solidFill>
              </a:rPr>
              <a:t>–</a:t>
            </a:r>
            <a:r>
              <a:rPr lang="en-US" dirty="0"/>
              <a:t> </a:t>
            </a:r>
            <a:r>
              <a:rPr lang="en-US" dirty="0" smtClean="0"/>
              <a:t>three-tiered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98396" y="1948165"/>
            <a:ext cx="5109209" cy="462987"/>
          </a:xfrm>
          <a:prstGeom prst="rect">
            <a:avLst/>
          </a:prstGeom>
          <a:solidFill>
            <a:srgbClr val="002060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CCP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51405" y="3033296"/>
            <a:ext cx="1554480" cy="462987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 clearing member (</a:t>
            </a:r>
            <a:r>
              <a:rPr lang="en-US" sz="1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DCM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5200116" y="3033296"/>
            <a:ext cx="1554480" cy="462987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General clearing member (</a:t>
            </a:r>
            <a:r>
              <a:rPr lang="en-US" sz="1200" b="1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GCM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87201" y="2408251"/>
            <a:ext cx="0" cy="590309"/>
          </a:xfrm>
          <a:prstGeom prst="straightConnector1">
            <a:avLst/>
          </a:prstGeom>
          <a:ln w="1905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903751" y="2419826"/>
            <a:ext cx="0" cy="590309"/>
          </a:xfrm>
          <a:prstGeom prst="straightConnector1">
            <a:avLst/>
          </a:prstGeom>
          <a:ln w="19050">
            <a:solidFill>
              <a:schemeClr val="bg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977356" y="3530705"/>
            <a:ext cx="0" cy="822960"/>
          </a:xfrm>
          <a:prstGeom prst="straightConnector1">
            <a:avLst/>
          </a:prstGeom>
          <a:ln w="1905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200116" y="4311007"/>
            <a:ext cx="1554480" cy="462987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2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Non-clearing member (</a:t>
            </a:r>
            <a:r>
              <a:rPr lang="en-US" sz="12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NCM</a:t>
            </a:r>
            <a:r>
              <a:rPr lang="en-US" sz="12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6511" y="3530705"/>
            <a:ext cx="1554479" cy="3077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i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Large brokers or investment companies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77356" y="4834596"/>
            <a:ext cx="783848" cy="3077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i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Other </a:t>
            </a:r>
          </a:p>
          <a:p>
            <a:pPr algn="ctr"/>
            <a:r>
              <a:rPr lang="en-US" sz="1000" b="1" i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Brokers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5823" y="3530704"/>
            <a:ext cx="665380" cy="3077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i="1" u="sng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Banks or large ICs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7098030" y="2955596"/>
            <a:ext cx="2034540" cy="618385"/>
          </a:xfrm>
          <a:prstGeom prst="wedgeRoundRectCallout">
            <a:avLst>
              <a:gd name="adj1" fmla="val -61840"/>
              <a:gd name="adj2" fmla="val 29040"/>
              <a:gd name="adj3" fmla="val 16667"/>
            </a:avLst>
          </a:prstGeom>
          <a:noFill/>
          <a:ln w="9525">
            <a:solidFill>
              <a:srgbClr val="79A2B3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2E0E6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GCM can clear own trades, trades of clients and trades of non-clearing members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771526" y="2955595"/>
            <a:ext cx="2034540" cy="618385"/>
          </a:xfrm>
          <a:prstGeom prst="wedgeRoundRectCallout">
            <a:avLst>
              <a:gd name="adj1" fmla="val 58385"/>
              <a:gd name="adj2" fmla="val 16102"/>
              <a:gd name="adj3" fmla="val 16667"/>
            </a:avLst>
          </a:prstGeom>
          <a:noFill/>
          <a:ln w="9525">
            <a:solidFill>
              <a:srgbClr val="79A2B3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2E0E6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DCM can clear own trades and trades of clients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7098030" y="4063955"/>
            <a:ext cx="2034540" cy="618385"/>
          </a:xfrm>
          <a:prstGeom prst="wedgeRoundRectCallout">
            <a:avLst>
              <a:gd name="adj1" fmla="val -61840"/>
              <a:gd name="adj2" fmla="val 29040"/>
              <a:gd name="adj3" fmla="val 16667"/>
            </a:avLst>
          </a:prstGeom>
          <a:noFill/>
          <a:ln w="9525">
            <a:solidFill>
              <a:srgbClr val="79A2B3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2E0E6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NCM needs to clear trades through a general clearing member</a:t>
            </a:r>
          </a:p>
        </p:txBody>
      </p:sp>
    </p:spTree>
    <p:extLst>
      <p:ext uri="{BB962C8B-B14F-4D97-AF65-F5344CB8AC3E}">
        <p14:creationId xmlns:p14="http://schemas.microsoft.com/office/powerpoint/2010/main" val="41942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C6E00"/>
                </a:solidFill>
              </a:rPr>
              <a:t>Risk management –</a:t>
            </a:r>
            <a:r>
              <a:rPr lang="en-US" dirty="0" smtClean="0"/>
              <a:t> responsibility of all players; </a:t>
            </a:r>
            <a:r>
              <a:rPr lang="en-US" dirty="0" err="1" smtClean="0"/>
              <a:t>CCP</a:t>
            </a:r>
            <a:r>
              <a:rPr lang="en-US" dirty="0" smtClean="0"/>
              <a:t> plays a key role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2686" y="2030481"/>
            <a:ext cx="1290060" cy="9360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Participation/ licensing requirements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12744" y="2030481"/>
            <a:ext cx="7380000" cy="936000"/>
          </a:xfrm>
          <a:prstGeom prst="rect">
            <a:avLst/>
          </a:prstGeom>
          <a:noFill/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2686" y="4899546"/>
            <a:ext cx="1290060" cy="14040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Default requirements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112744" y="4899546"/>
            <a:ext cx="7380000" cy="1404000"/>
          </a:xfrm>
          <a:prstGeom prst="rect">
            <a:avLst/>
          </a:prstGeom>
          <a:noFill/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lumnHeader"/>
          <p:cNvSpPr>
            <a:spLocks noChangeArrowheads="1"/>
          </p:cNvSpPr>
          <p:nvPr/>
        </p:nvSpPr>
        <p:spPr bwMode="gray">
          <a:xfrm>
            <a:off x="6616482" y="1667788"/>
            <a:ext cx="1295999" cy="18466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0" rIns="0" bIns="0" anchor="b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CSD</a:t>
            </a:r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lumnHeader"/>
          <p:cNvSpPr>
            <a:spLocks noChangeArrowheads="1"/>
          </p:cNvSpPr>
          <p:nvPr/>
        </p:nvSpPr>
        <p:spPr bwMode="gray">
          <a:xfrm>
            <a:off x="3679042" y="1483122"/>
            <a:ext cx="1295999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0" rIns="0" bIns="0" anchor="b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Clearing Members</a:t>
            </a:r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lumnHeader"/>
          <p:cNvSpPr>
            <a:spLocks noChangeArrowheads="1"/>
          </p:cNvSpPr>
          <p:nvPr/>
        </p:nvSpPr>
        <p:spPr bwMode="gray">
          <a:xfrm>
            <a:off x="2210321" y="1667788"/>
            <a:ext cx="1296000" cy="18466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0" rIns="0" bIns="0" anchor="b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CCP</a:t>
            </a:r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10321" y="2074721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26321" y="5410097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Skin in the game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26321" y="5857153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Default fund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80755" y="2519659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Operational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96714" y="2519659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Operational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426321" y="2519659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Operational</a:t>
            </a:r>
          </a:p>
        </p:txBody>
      </p:sp>
      <p:sp>
        <p:nvSpPr>
          <p:cNvPr id="17" name="ColumnHeader"/>
          <p:cNvSpPr>
            <a:spLocks noChangeArrowheads="1"/>
          </p:cNvSpPr>
          <p:nvPr/>
        </p:nvSpPr>
        <p:spPr bwMode="gray">
          <a:xfrm>
            <a:off x="5147762" y="1483122"/>
            <a:ext cx="1295999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0" rIns="0" bIns="0" anchor="b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Stock </a:t>
            </a:r>
          </a:p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Exchange</a:t>
            </a:r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37499" y="2519659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Operational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26321" y="2074721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Financial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80714" y="2074721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96714" y="2074721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Financial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64755" y="2074721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380755" y="2074721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Financial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1499" y="2074721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37499" y="2074721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Financial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10321" y="2519659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80714" y="2519659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64755" y="2519659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1499" y="2519659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10321" y="5410097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10321" y="5857153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12744" y="3104389"/>
            <a:ext cx="7380000" cy="936000"/>
          </a:xfrm>
          <a:prstGeom prst="rect">
            <a:avLst/>
          </a:prstGeom>
          <a:noFill/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22686" y="3104389"/>
            <a:ext cx="1290060" cy="9360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Trade requirements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26321" y="4954138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Penalties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10321" y="4954138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112744" y="4164718"/>
            <a:ext cx="7380000" cy="612000"/>
          </a:xfrm>
          <a:prstGeom prst="rect">
            <a:avLst/>
          </a:prstGeom>
          <a:noFill/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22686" y="4164718"/>
            <a:ext cx="1290060" cy="612000"/>
          </a:xfrm>
          <a:prstGeom prst="rect">
            <a:avLst/>
          </a:prstGeom>
          <a:solidFill>
            <a:srgbClr val="002060"/>
          </a:solidFill>
          <a:ln w="25400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Pre-settlement requirements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380755" y="3147716"/>
            <a:ext cx="1080000" cy="1528997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89999" rIns="4572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Trade limits</a:t>
            </a:r>
            <a:r>
              <a:rPr lang="en-ZA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11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(applied by </a:t>
            </a:r>
            <a:r>
              <a:rPr lang="en-ZA" sz="11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CCP</a:t>
            </a:r>
            <a:r>
              <a:rPr lang="en-ZA" sz="11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on members and </a:t>
            </a:r>
            <a:r>
              <a:rPr lang="en-ZA" sz="11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GCMs</a:t>
            </a:r>
            <a:r>
              <a:rPr lang="en-ZA" sz="11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on </a:t>
            </a:r>
            <a:r>
              <a:rPr lang="en-ZA" sz="11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NCMs</a:t>
            </a:r>
            <a:r>
              <a:rPr lang="en-ZA" sz="11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ZA" sz="14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64755" y="3147716"/>
            <a:ext cx="216000" cy="1528997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2210321" y="1341941"/>
            <a:ext cx="7090778" cy="0"/>
          </a:xfrm>
          <a:prstGeom prst="line">
            <a:avLst/>
          </a:prstGeom>
          <a:ln w="25400">
            <a:solidFill>
              <a:srgbClr val="B2B2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791" y="2051596"/>
            <a:ext cx="0" cy="4224139"/>
          </a:xfrm>
          <a:prstGeom prst="line">
            <a:avLst/>
          </a:prstGeom>
          <a:ln w="25400">
            <a:solidFill>
              <a:srgbClr val="B2B2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649710" y="1287348"/>
            <a:ext cx="4212000" cy="10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b="1" i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Post-trade participant responsible for application</a:t>
            </a:r>
          </a:p>
        </p:txBody>
      </p:sp>
      <p:sp>
        <p:nvSpPr>
          <p:cNvPr id="43" name="Rectangle 42"/>
          <p:cNvSpPr/>
          <p:nvPr/>
        </p:nvSpPr>
        <p:spPr>
          <a:xfrm rot="16200000">
            <a:off x="-802209" y="4109665"/>
            <a:ext cx="2520000" cy="10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b="1" i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Risk mitigation tool category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896714" y="3593594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Initial margin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680714" y="3593594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96714" y="4285427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Variation margin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80714" y="4285427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694799" y="6388215"/>
            <a:ext cx="1797945" cy="180000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Risk mitigation tool</a:t>
            </a:r>
          </a:p>
        </p:txBody>
      </p:sp>
      <p:sp>
        <p:nvSpPr>
          <p:cNvPr id="49" name="ColumnHeader"/>
          <p:cNvSpPr>
            <a:spLocks noChangeArrowheads="1"/>
          </p:cNvSpPr>
          <p:nvPr/>
        </p:nvSpPr>
        <p:spPr bwMode="gray">
          <a:xfrm>
            <a:off x="8085201" y="1667788"/>
            <a:ext cx="1295999" cy="18466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rgbClr val="808080"/>
            </a:outerShdw>
          </a:effectLst>
        </p:spPr>
        <p:txBody>
          <a:bodyPr wrap="square" lIns="0" tIns="0" rIns="0" bIns="0" anchor="b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SSF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301200" y="2519659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Operational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085200" y="2074721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01200" y="2074721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Financial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085200" y="2519659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26321" y="3147716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Collateral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210321" y="3147716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96714" y="3147716"/>
            <a:ext cx="1080000" cy="391286"/>
          </a:xfrm>
          <a:prstGeom prst="rect">
            <a:avLst/>
          </a:prstGeom>
          <a:solidFill>
            <a:srgbClr val="D2E0E6"/>
          </a:solidFill>
          <a:ln w="9525">
            <a:solidFill>
              <a:srgbClr val="D2E0E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9999" rIns="0" bIns="89999" rtlCol="0" anchor="ctr" anchorCtr="0"/>
          <a:lstStyle/>
          <a:p>
            <a:pPr algn="ctr"/>
            <a:r>
              <a:rPr lang="en-ZA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Collateral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80714" y="3147716"/>
            <a:ext cx="216000" cy="391286"/>
          </a:xfrm>
          <a:prstGeom prst="rect">
            <a:avLst/>
          </a:prstGeom>
          <a:solidFill>
            <a:srgbClr val="79A2B3"/>
          </a:solidFill>
          <a:ln w="9525">
            <a:solidFill>
              <a:srgbClr val="79A2B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Z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ZA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1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_IDX" val="5"/>
  <p:tag name="THINKCELLPRESENTATIONDONOTDELETE" val="&lt;?xml version=&quot;1.0&quot; encoding=&quot;UTF-16&quot; standalone=&quot;yes&quot;?&gt;&#10;&lt;root reqver=&quot;21047&quot;&gt;&lt;version val=&quot;2326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#m/%#d/%Y&lt;/m_strFormatTime&gt;&lt;/m_precDefaultDate&gt;&lt;m_precDefaultYear/&gt;&lt;m_precDefaultQuarter&gt;&lt;m_bNumberIsYear val=&quot;0&quot;/&gt;&lt;m_strFormatTime&gt;Q%5&lt;/m_strFormatTime&gt;&lt;/m_precDefaultQuarter&gt;&lt;m_precDefaultMonth/&gt;&lt;m_precDefaultWeek&gt;&lt;m_bNumberIsYear val=&quot;0&quot;/&gt;&lt;m_strFormatTime&gt;%d.&lt;/m_strFormatTime&gt;&lt;/m_precDefaultWeek&gt;&lt;m_precDefaultDay&gt;&lt;m_bNumberIsYear val=&quot;0&quot;/&gt;&lt;m_strFormatTime&gt;%#d&lt;/m_strFormatTime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STYLE" val="CoverPag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Standard colors 1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5BAD82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2E0E6"/>
        </a:solidFill>
        <a:ln w="9525">
          <a:solidFill>
            <a:srgbClr val="79A2B3"/>
          </a:solidFill>
        </a:ln>
        <a:effectLst/>
      </a:spPr>
      <a:bodyPr tIns="90000" bIns="90000" rtlCol="0" anchor="ctr" anchorCtr="0"/>
      <a:lstStyle>
        <a:defPPr algn="ctr">
          <a:defRPr sz="1400" b="1" dirty="0" smtClean="0">
            <a:solidFill>
              <a:srgbClr val="000000"/>
            </a:solidFill>
            <a:latin typeface="+mj-lt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 anchor="t">
        <a:spAutoFit/>
      </a:bodyPr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4E9940E4-13D5-49D2-86BB-8132D4559CAC}" vid="{7F86EA58-B7B2-445A-A3CB-C0573CBDD7A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rca:RCAuthoringProperties xmlns:rca="urn:sharePointPublishingRcaProperties">
  <rca:Converter rca:guid="6dfdc5b4-2a28-4a06-b0c6-ad3901e3a807">
    <rca:property rca:type="InheritParentSettings">False</rca:property>
    <rca:property rca:type="SelectedPageLayout">24</rca:property>
    <rca:property rca:type="SelectedPageField">f55c4d88-1f2e-4ad9-aaa8-819af4ee7ee8</rca:property>
    <rca:property rca:type="SelectedStylesField">a932ec3f-94c1-48b1-b6dc-41aaa6eb7e54</rca:property>
    <rca:property rca:type="CreatePageWithSourceDocument">True</rca:property>
    <rca:property rca:type="AllowChangeLocationConfig">True</rca:property>
    <rca:property rca:type="ConfiguredPageLocation">http://it-network.bcg.com/SiteDirectory/Sharepoint_Platform/TeamSites09/FarmDeploy/iptest</rca:property>
    <rca:property rca:type="CreateSynchronously">False</rca:property>
    <rca:property rca:type="AllowChangeProcessingConfig">True</rca:property>
    <rca:property rca:type="ConverterSpecificSettings"/>
  </rca:Converter>
</rca:RCAuthoringProperti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62B2F57513A547879471749A2268C3" ma:contentTypeVersion="1" ma:contentTypeDescription="Create a new document." ma:contentTypeScope="" ma:versionID="187b2ccb4db15664d5e0eaca524ea8a3">
  <xsd:schema xmlns:xsd="http://www.w3.org/2001/XMLSchema" xmlns:p="http://schemas.microsoft.com/office/2006/metadata/properties" targetNamespace="http://schemas.microsoft.com/office/2006/metadata/properties" ma:root="true" ma:fieldsID="876b2bb4dfc2b028f5344ecdeae42f3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B87F45E-89F2-4F93-BA38-4E759A2983DE}">
  <ds:schemaRefs>
    <ds:schemaRef ds:uri="urn:sharePointPublishingRcaProperties"/>
  </ds:schemaRefs>
</ds:datastoreItem>
</file>

<file path=customXml/itemProps2.xml><?xml version="1.0" encoding="utf-8"?>
<ds:datastoreItem xmlns:ds="http://schemas.openxmlformats.org/officeDocument/2006/customXml" ds:itemID="{D2D2F14E-91D0-46BE-AF0B-03FA64177EC7}">
  <ds:schemaRefs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7BF56AB9-1D7B-4EEB-B7B0-A85AED613A9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BDB0175-C2BA-4739-B241-D8A48BED43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2216</TotalTime>
  <Words>900</Words>
  <Application>Microsoft Office PowerPoint</Application>
  <PresentationFormat>A4 Paper (210x297 mm)</PresentationFormat>
  <Paragraphs>214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microsoft sans serif</vt:lpstr>
      <vt:lpstr>blank</vt:lpstr>
      <vt:lpstr>think-cell Slide</vt:lpstr>
      <vt:lpstr>PowerPoint Presentation</vt:lpstr>
      <vt:lpstr>Background and objectives of the new post-trade model</vt:lpstr>
      <vt:lpstr>A multi-year journey to upgrade the post-trade model</vt:lpstr>
      <vt:lpstr>A multi-year journey to upgrade the post-trade model</vt:lpstr>
      <vt:lpstr>Final post-trade model design elements</vt:lpstr>
      <vt:lpstr>Market structure – three post-trade infrastructure entities to be licensed</vt:lpstr>
      <vt:lpstr>Market structure – CMA and CBK will work together for a “Qualified CCP" </vt:lpstr>
      <vt:lpstr>Clearing membership model – three-tiered structure</vt:lpstr>
      <vt:lpstr>Risk management – responsibility of all players; CCP plays a key role</vt:lpstr>
      <vt:lpstr>Risk management – loss allocation framework</vt:lpstr>
      <vt:lpstr>Settlement model and process – overview of the model</vt:lpstr>
      <vt:lpstr>Final post-trade model design elements</vt:lpstr>
      <vt:lpstr>شــكــراً</vt:lpstr>
    </vt:vector>
  </TitlesOfParts>
  <Company>The Boston Consulting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Baars Monique</dc:creator>
  <cp:lastModifiedBy>Fawaz Boresli</cp:lastModifiedBy>
  <cp:revision>1743</cp:revision>
  <dcterms:created xsi:type="dcterms:W3CDTF">2016-03-21T16:59:35Z</dcterms:created>
  <dcterms:modified xsi:type="dcterms:W3CDTF">2017-03-23T12:15:57Z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20100310</vt:lpwstr>
  </property>
  <property fmtid="{D5CDD505-2E9C-101B-9397-08002B2CF9AE}" pid="3" name="Format Name">
    <vt:lpwstr>BCGmod</vt:lpwstr>
  </property>
  <property fmtid="{D5CDD505-2E9C-101B-9397-08002B2CF9AE}" pid="4" name="Template Name">
    <vt:lpwstr>A4</vt:lpwstr>
  </property>
  <property fmtid="{D5CDD505-2E9C-101B-9397-08002B2CF9AE}" pid="5" name="_NewReviewCycle">
    <vt:lpwstr/>
  </property>
</Properties>
</file>